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sldIdLst>
    <p:sldId id="256" r:id="rId3"/>
    <p:sldId id="307" r:id="rId4"/>
    <p:sldId id="314" r:id="rId5"/>
    <p:sldId id="308" r:id="rId6"/>
    <p:sldId id="309" r:id="rId7"/>
    <p:sldId id="311" r:id="rId8"/>
    <p:sldId id="303" r:id="rId9"/>
    <p:sldId id="310" r:id="rId10"/>
    <p:sldId id="306" r:id="rId11"/>
    <p:sldId id="31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54"/>
    <a:srgbClr val="A3836E"/>
    <a:srgbClr val="434042"/>
    <a:srgbClr val="65B5C5"/>
    <a:srgbClr val="1BA7C3"/>
    <a:srgbClr val="1C94BE"/>
    <a:srgbClr val="02DAFC"/>
    <a:srgbClr val="02DDFF"/>
    <a:srgbClr val="03BEFE"/>
    <a:srgbClr val="EDC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68" autoAdjust="0"/>
    <p:restoredTop sz="96201" autoAdjust="0"/>
  </p:normalViewPr>
  <p:slideViewPr>
    <p:cSldViewPr snapToGrid="0">
      <p:cViewPr>
        <p:scale>
          <a:sx n="100" d="100"/>
          <a:sy n="100" d="100"/>
        </p:scale>
        <p:origin x="-78" y="780"/>
      </p:cViewPr>
      <p:guideLst>
        <p:guide orient="horz" pos="2162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image" Target="../media/image2.png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image" Target="../media/image1.png"/><Relationship Id="rId2" Type="http://schemas.openxmlformats.org/officeDocument/2006/relationships/tags" Target="../tags/tag79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image" Target="../media/image1.png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image" Target="../media/image2.png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image" Target="../media/image2.png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image" Target="../media/image1.png"/><Relationship Id="rId2" Type="http://schemas.openxmlformats.org/officeDocument/2006/relationships/tags" Target="../tags/tag23.xml"/><Relationship Id="rId13" Type="http://schemas.openxmlformats.org/officeDocument/2006/relationships/tags" Target="../tags/tag32.xml"/><Relationship Id="rId12" Type="http://schemas.openxmlformats.org/officeDocument/2006/relationships/tags" Target="../tags/tag31.xml"/><Relationship Id="rId11" Type="http://schemas.openxmlformats.org/officeDocument/2006/relationships/tags" Target="../tags/tag30.xml"/><Relationship Id="rId10" Type="http://schemas.openxmlformats.org/officeDocument/2006/relationships/tags" Target="../tags/tag2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image" Target="../media/image2.png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image" Target="../media/image1.png"/><Relationship Id="rId2" Type="http://schemas.openxmlformats.org/officeDocument/2006/relationships/tags" Target="../tags/tag33.xml"/><Relationship Id="rId15" Type="http://schemas.openxmlformats.org/officeDocument/2006/relationships/tags" Target="../tags/tag44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tags" Target="../tags/tag49.xml"/><Relationship Id="rId7" Type="http://schemas.openxmlformats.org/officeDocument/2006/relationships/tags" Target="../tags/tag48.xml"/><Relationship Id="rId6" Type="http://schemas.openxmlformats.org/officeDocument/2006/relationships/image" Target="../media/image2.png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image" Target="../media/image1.png"/><Relationship Id="rId2" Type="http://schemas.openxmlformats.org/officeDocument/2006/relationships/tags" Target="../tags/tag45.xml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image" Target="../media/image2.png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image" Target="../media/image1.png"/><Relationship Id="rId2" Type="http://schemas.openxmlformats.org/officeDocument/2006/relationships/tags" Target="../tags/tag53.xml"/><Relationship Id="rId10" Type="http://schemas.openxmlformats.org/officeDocument/2006/relationships/tags" Target="../tags/tag5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image" Target="../media/image2.png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image" Target="../media/image1.png"/><Relationship Id="rId2" Type="http://schemas.openxmlformats.org/officeDocument/2006/relationships/tags" Target="../tags/tag60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image" Target="../media/image2.png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image" Target="../media/image1.png"/><Relationship Id="rId2" Type="http://schemas.openxmlformats.org/officeDocument/2006/relationships/tags" Target="../tags/tag70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/>
            <a:srcRect/>
            <a:stretch>
              <a:fillRect l="-14377" t="-28333" r="-14377" b="-3888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4"/>
            </p:custDataLst>
          </p:nvPr>
        </p:nvCxnSpPr>
        <p:spPr>
          <a:xfrm>
            <a:off x="1058779" y="3415487"/>
            <a:ext cx="450783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906117" y="1890870"/>
            <a:ext cx="5773357" cy="859834"/>
          </a:xfrm>
        </p:spPr>
        <p:txBody>
          <a:bodyPr lIns="90000" tIns="46800" rIns="90000" bIns="46800" anchor="b" anchorCtr="0">
            <a:noAutofit/>
          </a:bodyPr>
          <a:lstStyle>
            <a:lvl1pPr algn="l">
              <a:defRPr sz="4400" b="1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906117" y="2786215"/>
            <a:ext cx="5773357" cy="578097"/>
          </a:xfrm>
        </p:spPr>
        <p:txBody>
          <a:bodyPr lIns="90000" tIns="4680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8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906117" y="3482260"/>
            <a:ext cx="4320000" cy="4680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906117" y="3990963"/>
            <a:ext cx="4320000" cy="4680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 rot="10800000">
            <a:off x="0" y="0"/>
            <a:ext cx="12192000" cy="6858000"/>
          </a:xfrm>
          <a:prstGeom prst="rect">
            <a:avLst/>
          </a:prstGeom>
          <a:blipFill>
            <a:blip r:embed="rId3"/>
            <a:srcRect/>
            <a:stretch>
              <a:fillRect l="-14377" t="-28333" r="-14377" b="-3888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629400" y="3362325"/>
            <a:ext cx="3530600" cy="977900"/>
          </a:xfrm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563689" y="2912335"/>
            <a:ext cx="4699000" cy="187738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72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7" name="直接连接符 6"/>
          <p:cNvCxnSpPr/>
          <p:nvPr>
            <p:custDataLst>
              <p:tags r:id="rId9"/>
            </p:custDataLst>
          </p:nvPr>
        </p:nvCxnSpPr>
        <p:spPr>
          <a:xfrm>
            <a:off x="6487886" y="2936624"/>
            <a:ext cx="0" cy="18288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14377" t="-28333" r="-14377" b="-3888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/>
            <a:srcRect/>
            <a:stretch>
              <a:fillRect l="-17619" t="-28614" r="-11125" b="-2305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36129" y="3674513"/>
            <a:ext cx="4405447" cy="892734"/>
          </a:xfrm>
        </p:spPr>
        <p:txBody>
          <a:bodyPr lIns="90000" tIns="46800" rIns="90000" bIns="46800">
            <a:normAutofit/>
          </a:bodyPr>
          <a:lstStyle>
            <a:lvl1pPr marL="0" indent="0" algn="l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036130" y="2683608"/>
            <a:ext cx="4405447" cy="892736"/>
          </a:xfrm>
        </p:spPr>
        <p:txBody>
          <a:bodyPr lIns="90000" tIns="46800" rIns="90000" bIns="46800" anchor="b" anchorCtr="0">
            <a:noAutofit/>
          </a:bodyPr>
          <a:lstStyle>
            <a:lvl1pPr algn="l">
              <a:defRPr sz="36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9"/>
            </p:custDataLst>
          </p:nvPr>
        </p:nvCxnSpPr>
        <p:spPr>
          <a:xfrm>
            <a:off x="6140202" y="3625438"/>
            <a:ext cx="381659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000" tIns="46800" rIns="90000" bIns="46800">
            <a:norm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000" tIns="46800" rIns="90000" bIns="468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000" tIns="46800" rIns="90000" bIns="468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6286500"/>
            <a:ext cx="1440000" cy="571500"/>
          </a:xfrm>
          <a:prstGeom prst="rect">
            <a:avLst/>
          </a:prstGeom>
          <a:blipFill>
            <a:blip r:embed="rId3"/>
            <a:srcRect/>
            <a:stretch>
              <a:fillRect l="-28754" t="-263779" r="-128754" b="-1102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 rot="10800000">
            <a:off x="11421742" y="6172199"/>
            <a:ext cx="770257" cy="685799"/>
          </a:xfrm>
          <a:prstGeom prst="rect">
            <a:avLst/>
          </a:prstGeom>
          <a:blipFill>
            <a:blip r:embed="rId3"/>
            <a:srcRect/>
            <a:stretch>
              <a:fillRect l="-80713" t="-100492" r="-542116" b="-3926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 flipH="1" flipV="1">
            <a:off x="11172824" y="0"/>
            <a:ext cx="1019175" cy="878128"/>
          </a:xfrm>
          <a:prstGeom prst="rect">
            <a:avLst/>
          </a:prstGeom>
          <a:blipFill>
            <a:blip r:embed="rId6"/>
            <a:srcRect/>
            <a:stretch>
              <a:fillRect l="-50340" t="-139900" r="-217500" b="-4300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 rot="16200000">
            <a:off x="187413" y="-187411"/>
            <a:ext cx="444328" cy="819152"/>
          </a:xfrm>
          <a:prstGeom prst="rect">
            <a:avLst/>
          </a:prstGeom>
          <a:blipFill>
            <a:blip r:embed="rId6"/>
            <a:srcRect/>
            <a:stretch>
              <a:fillRect l="-741074" t="-62429" r="-79553" b="-1684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000" tIns="46800" rIns="90000" bIns="46800">
            <a:normAutofit/>
          </a:bodyPr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99.xml"/><Relationship Id="rId17" Type="http://schemas.openxmlformats.org/officeDocument/2006/relationships/tags" Target="../tags/tag98.xml"/><Relationship Id="rId16" Type="http://schemas.openxmlformats.org/officeDocument/2006/relationships/tags" Target="../tags/tag97.xml"/><Relationship Id="rId15" Type="http://schemas.openxmlformats.org/officeDocument/2006/relationships/tags" Target="../tags/tag96.xml"/><Relationship Id="rId14" Type="http://schemas.openxmlformats.org/officeDocument/2006/relationships/tags" Target="../tags/tag95.xml"/><Relationship Id="rId13" Type="http://schemas.openxmlformats.org/officeDocument/2006/relationships/tags" Target="../tags/tag94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l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81075" y="3278505"/>
            <a:ext cx="8277225" cy="859790"/>
          </a:xfrm>
        </p:spPr>
        <p:txBody>
          <a:bodyPr>
            <a:normAutofit fontScale="90000"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>
                <a:solidFill>
                  <a:srgbClr val="040054"/>
                </a:solidFill>
              </a:rPr>
              <a:t>第十六届中国国际动漫节</a:t>
            </a:r>
            <a:br>
              <a:rPr lang="en-US" altLang="zh-CN" dirty="0" smtClean="0">
                <a:solidFill>
                  <a:srgbClr val="040054"/>
                </a:solidFill>
              </a:rPr>
            </a:br>
            <a:r>
              <a:rPr lang="zh-CN" altLang="en-US" dirty="0" smtClean="0">
                <a:solidFill>
                  <a:srgbClr val="040054"/>
                </a:solidFill>
              </a:rPr>
              <a:t>中国</a:t>
            </a:r>
            <a:r>
              <a:rPr lang="en-US" altLang="zh-CN" dirty="0" smtClean="0">
                <a:solidFill>
                  <a:srgbClr val="040054"/>
                </a:solidFill>
              </a:rPr>
              <a:t>COSPLAY</a:t>
            </a:r>
            <a:r>
              <a:rPr lang="zh-CN" altLang="en-US" dirty="0" smtClean="0">
                <a:solidFill>
                  <a:srgbClr val="040054"/>
                </a:solidFill>
              </a:rPr>
              <a:t>超级盛典</a:t>
            </a:r>
            <a:br>
              <a:rPr lang="en-US" altLang="zh-CN" dirty="0" smtClean="0">
                <a:solidFill>
                  <a:srgbClr val="040054"/>
                </a:solidFill>
              </a:rPr>
            </a:br>
            <a:r>
              <a:rPr lang="en-US" altLang="zh-CN" dirty="0" smtClean="0">
                <a:solidFill>
                  <a:srgbClr val="040054"/>
                </a:solidFill>
              </a:rPr>
              <a:t>XX</a:t>
            </a:r>
            <a:r>
              <a:rPr lang="zh-CN" altLang="en-US" dirty="0" smtClean="0">
                <a:solidFill>
                  <a:srgbClr val="040054"/>
                </a:solidFill>
              </a:rPr>
              <a:t>分赛区</a:t>
            </a:r>
            <a:r>
              <a:rPr lang="zh-CN" altLang="en-US" sz="3600" dirty="0" smtClean="0">
                <a:solidFill>
                  <a:schemeClr val="tx1"/>
                </a:solidFill>
              </a:rPr>
              <a:t>执行方案</a:t>
            </a:r>
            <a:endParaRPr lang="zh-CN" altLang="en-US" sz="36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545590" y="1294765"/>
            <a:ext cx="418401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545410" y="630653"/>
            <a:ext cx="4405447" cy="89273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 fontScale="9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各项工作推进计划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sp>
        <p:nvSpPr>
          <p:cNvPr id="5" name="文本占位符 2"/>
          <p:cNvSpPr>
            <a:spLocks noGrp="1"/>
          </p:cNvSpPr>
          <p:nvPr/>
        </p:nvSpPr>
        <p:spPr>
          <a:xfrm>
            <a:off x="1546860" y="2143760"/>
            <a:ext cx="8942705" cy="3794760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lIns="90000" tIns="46800" rIns="90000" bIns="46800" rtlCol="0">
            <a:normAutofit/>
          </a:bodyPr>
          <a:lstStyle>
            <a:lvl1pPr mar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>
                <a:solidFill>
                  <a:srgbClr val="040054"/>
                </a:solidFill>
              </a:rPr>
              <a:t>工作推进计划</a:t>
            </a:r>
            <a:endParaRPr lang="zh-CN" altLang="en-US" sz="1600">
              <a:solidFill>
                <a:srgbClr val="040054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783080" y="1200150"/>
            <a:ext cx="230124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6083754" y="2238778"/>
            <a:ext cx="4405447" cy="892734"/>
          </a:xfrm>
        </p:spPr>
        <p:txBody>
          <a:bodyPr>
            <a:noAutofit/>
          </a:bodyPr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  <a:sym typeface="+mn-ea"/>
              </a:rPr>
              <a:t>单位名称：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</a:rPr>
              <a:t>企业类型：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  <a:sym typeface="+mn-ea"/>
              </a:rPr>
              <a:t>法定代表人：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  <a:sym typeface="+mn-ea"/>
              </a:rPr>
              <a:t>注册资本：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</a:rPr>
              <a:t>营业执照注册号：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</a:rPr>
              <a:t>项目负责人：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</a:rPr>
              <a:t>联系方式：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  <a:sym typeface="+mn-ea"/>
              </a:rPr>
              <a:t>网址：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800">
                <a:solidFill>
                  <a:srgbClr val="002060"/>
                </a:solidFill>
              </a:rPr>
              <a:t>邮寄地址：</a:t>
            </a:r>
            <a:endParaRPr lang="zh-CN" altLang="en-US" sz="1800">
              <a:solidFill>
                <a:srgbClr val="002060"/>
              </a:solidFill>
            </a:endParaRPr>
          </a:p>
          <a:p>
            <a:pPr>
              <a:lnSpc>
                <a:spcPct val="130000"/>
              </a:lnSpc>
            </a:pPr>
            <a:endParaRPr lang="zh-CN" altLang="en-US" sz="1800">
              <a:solidFill>
                <a:srgbClr val="00206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783114" y="628232"/>
            <a:ext cx="5419185" cy="895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承办单位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09980" y="2362835"/>
            <a:ext cx="3994785" cy="3969385"/>
          </a:xfrm>
          <a:prstGeom prst="rect">
            <a:avLst/>
          </a:prstGeom>
          <a:solidFill>
            <a:schemeClr val="bg1">
              <a:lumMod val="85000"/>
              <a:alpha val="5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45000" endPos="0" dist="50800" dir="5400000" sy="-100000" algn="bl" rotWithShape="0"/>
          </a:effectLst>
        </p:spPr>
        <p:txBody>
          <a:bodyPr wrap="square" rtlCol="0">
            <a:spAutoFit/>
          </a:bodyPr>
          <a:p>
            <a:r>
              <a:rPr lang="zh-CN" altLang="en-US"/>
              <a:t>企业</a:t>
            </a:r>
            <a:r>
              <a:rPr lang="en-US" altLang="zh-CN"/>
              <a:t>LOGO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 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781685" y="1105535"/>
            <a:ext cx="390715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1642" y="758194"/>
            <a:ext cx="10852237" cy="441964"/>
          </a:xfrm>
        </p:spPr>
        <p:txBody>
          <a:bodyPr>
            <a:normAutofit fontScale="90000"/>
          </a:bodyPr>
          <a:p>
            <a:pPr algn="l" defTabSz="913765">
              <a:lnSpc>
                <a:spcPct val="90000"/>
              </a:lnSpc>
              <a:buClrTx/>
              <a:buSzTx/>
              <a:buFontTx/>
            </a:pPr>
            <a:r>
              <a:rPr sz="4000" spc="0" smtClean="0">
                <a:solidFill>
                  <a:srgbClr val="040054"/>
                </a:solidFill>
                <a:latin typeface="+mj-lt"/>
                <a:ea typeface="+mj-ea"/>
                <a:sym typeface="+mn-ea"/>
              </a:rPr>
              <a:t>同类活动举办经验</a:t>
            </a:r>
            <a:endParaRPr lang="zh-CN" altLang="en-US" sz="4000" spc="0" smtClean="0">
              <a:solidFill>
                <a:srgbClr val="040054"/>
              </a:solidFill>
              <a:latin typeface="+mj-lt"/>
              <a:ea typeface="+mj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90155" y="1568450"/>
            <a:ext cx="3884295" cy="4036695"/>
          </a:xfrm>
          <a:solidFill>
            <a:schemeClr val="bg1">
              <a:lumMod val="85000"/>
              <a:alpha val="81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p>
            <a:r>
              <a:rPr lang="zh-CN" altLang="en-US"/>
              <a:t>可添加图片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/>
        </p:nvGraphicFramePr>
        <p:xfrm>
          <a:off x="867410" y="1797050"/>
          <a:ext cx="5958840" cy="1851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010"/>
                <a:gridCol w="4735830"/>
              </a:tblGrid>
              <a:tr h="5816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2018.07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活动名称（规模：XXX人）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" name="组合 14"/>
          <p:cNvGrpSpPr/>
          <p:nvPr/>
        </p:nvGrpSpPr>
        <p:grpSpPr>
          <a:xfrm>
            <a:off x="1040799" y="3441282"/>
            <a:ext cx="8564211" cy="895350"/>
            <a:chOff x="2615" y="7469"/>
            <a:chExt cx="13487" cy="1410"/>
          </a:xfrm>
        </p:grpSpPr>
        <p:sp>
          <p:nvSpPr>
            <p:cNvPr id="9" name="标题 1"/>
            <p:cNvSpPr>
              <a:spLocks noGrp="1"/>
            </p:cNvSpPr>
            <p:nvPr/>
          </p:nvSpPr>
          <p:spPr>
            <a:xfrm>
              <a:off x="2615" y="7469"/>
              <a:ext cx="8534" cy="141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3765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altLang="en-US" dirty="0" smtClean="0">
                  <a:solidFill>
                    <a:srgbClr val="040054"/>
                  </a:solidFill>
                  <a:latin typeface="+mn-ea"/>
                  <a:ea typeface="+mn-ea"/>
                </a:rPr>
                <a:t>活动规模</a:t>
              </a:r>
              <a:endParaRPr lang="zh-CN" altLang="en-US" dirty="0" smtClean="0">
                <a:solidFill>
                  <a:srgbClr val="040054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621" y="8002"/>
              <a:ext cx="948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>
                  <a:solidFill>
                    <a:schemeClr val="accent1"/>
                  </a:solidFill>
                  <a:latin typeface="+mn-ea"/>
                </a:rPr>
                <a:t>输入内容</a:t>
              </a:r>
              <a:endParaRPr lang="zh-CN" altLang="en-US">
                <a:solidFill>
                  <a:schemeClr val="accent1"/>
                </a:solidFill>
                <a:latin typeface="+mn-ea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040765" y="4336415"/>
            <a:ext cx="8564245" cy="895350"/>
            <a:chOff x="2615" y="7469"/>
            <a:chExt cx="13487" cy="1410"/>
          </a:xfrm>
        </p:grpSpPr>
        <p:sp>
          <p:nvSpPr>
            <p:cNvPr id="17" name="标题 1"/>
            <p:cNvSpPr>
              <a:spLocks noGrp="1"/>
            </p:cNvSpPr>
            <p:nvPr/>
          </p:nvSpPr>
          <p:spPr>
            <a:xfrm>
              <a:off x="2615" y="7469"/>
              <a:ext cx="8534" cy="141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3765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altLang="en-US" dirty="0" smtClean="0">
                  <a:solidFill>
                    <a:srgbClr val="040054"/>
                  </a:solidFill>
                  <a:latin typeface="+mn-ea"/>
                  <a:ea typeface="+mn-ea"/>
                </a:rPr>
                <a:t>同期节展</a:t>
              </a:r>
              <a:endParaRPr lang="zh-CN" altLang="en-US" dirty="0" smtClean="0">
                <a:solidFill>
                  <a:srgbClr val="040054"/>
                </a:solidFill>
                <a:latin typeface="+mn-ea"/>
                <a:ea typeface="+mn-ea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621" y="8002"/>
              <a:ext cx="948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>
                  <a:solidFill>
                    <a:schemeClr val="accent1"/>
                  </a:solidFill>
                  <a:latin typeface="+mn-ea"/>
                </a:rPr>
                <a:t>输入内容</a:t>
              </a:r>
              <a:endParaRPr lang="zh-CN" altLang="en-US">
                <a:solidFill>
                  <a:schemeClr val="accent1"/>
                </a:solidFill>
                <a:latin typeface="+mn-ea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1021715" y="1285875"/>
            <a:ext cx="361188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041220" y="621763"/>
            <a:ext cx="4405447" cy="89273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分赛区活动简介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003334" y="1657567"/>
            <a:ext cx="5419185" cy="895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dirty="0" smtClean="0">
                <a:solidFill>
                  <a:srgbClr val="040054"/>
                </a:solidFill>
                <a:latin typeface="+mn-ea"/>
                <a:ea typeface="+mn-ea"/>
              </a:rPr>
              <a:t>活动时间</a:t>
            </a:r>
            <a:endParaRPr lang="zh-CN" altLang="en-US" dirty="0" smtClean="0">
              <a:solidFill>
                <a:srgbClr val="040054"/>
              </a:solidFill>
              <a:latin typeface="+mn-ea"/>
              <a:ea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41725" y="2121535"/>
            <a:ext cx="60204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accent1"/>
                </a:solidFill>
                <a:latin typeface="+mn-ea"/>
              </a:rPr>
              <a:t>输入内容</a:t>
            </a:r>
            <a:endParaRPr lang="zh-CN" altLang="en-US" sz="1600">
              <a:solidFill>
                <a:schemeClr val="accent1"/>
              </a:solidFill>
              <a:latin typeface="+mn-ea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041400" y="2717165"/>
            <a:ext cx="8564245" cy="715010"/>
            <a:chOff x="2615" y="5882"/>
            <a:chExt cx="13487" cy="1126"/>
          </a:xfrm>
        </p:grpSpPr>
        <p:sp>
          <p:nvSpPr>
            <p:cNvPr id="22" name="标题 1"/>
            <p:cNvSpPr>
              <a:spLocks noGrp="1"/>
            </p:cNvSpPr>
            <p:nvPr/>
          </p:nvSpPr>
          <p:spPr>
            <a:xfrm>
              <a:off x="2615" y="5882"/>
              <a:ext cx="8534" cy="112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3765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altLang="en-US" dirty="0" smtClean="0">
                  <a:solidFill>
                    <a:srgbClr val="040054"/>
                  </a:solidFill>
                  <a:latin typeface="+mn-ea"/>
                  <a:ea typeface="+mn-ea"/>
                </a:rPr>
                <a:t>活动地点</a:t>
              </a:r>
              <a:endParaRPr lang="zh-CN" altLang="en-US" dirty="0" smtClean="0">
                <a:solidFill>
                  <a:srgbClr val="040054"/>
                </a:solidFill>
                <a:latin typeface="+mn-ea"/>
                <a:ea typeface="+mn-ea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621" y="6082"/>
              <a:ext cx="948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>
                  <a:solidFill>
                    <a:schemeClr val="accent1"/>
                  </a:solidFill>
                  <a:latin typeface="+mn-ea"/>
                </a:rPr>
                <a:t>输入内容</a:t>
              </a:r>
              <a:endParaRPr lang="zh-CN" altLang="en-US">
                <a:solidFill>
                  <a:schemeClr val="accent1"/>
                </a:solidFill>
                <a:latin typeface="+mn-ea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6150610" y="1657350"/>
            <a:ext cx="3439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 smtClean="0">
                <a:solidFill>
                  <a:srgbClr val="040054"/>
                </a:solidFill>
                <a:latin typeface="+mn-ea"/>
                <a:cs typeface="+mj-cs"/>
              </a:rPr>
              <a:t>活动</a:t>
            </a:r>
            <a:r>
              <a:rPr lang="zh-CN" altLang="en-US" sz="2400" b="1" dirty="0" smtClean="0">
                <a:solidFill>
                  <a:srgbClr val="040054"/>
                </a:solidFill>
                <a:latin typeface="+mn-ea"/>
                <a:cs typeface="+mj-cs"/>
              </a:rPr>
              <a:t>内容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6236970" y="2313305"/>
            <a:ext cx="51600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1">
                    <a:lumMod val="75000"/>
                  </a:schemeClr>
                </a:solidFill>
              </a:rPr>
              <a:t>请输入内容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041400" y="5115560"/>
            <a:ext cx="5419090" cy="895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dirty="0" smtClean="0">
                <a:solidFill>
                  <a:srgbClr val="040054"/>
                </a:solidFill>
                <a:latin typeface="+mn-ea"/>
                <a:ea typeface="+mn-ea"/>
              </a:rPr>
              <a:t>票务情况</a:t>
            </a:r>
            <a:endParaRPr lang="zh-CN" altLang="en-US" dirty="0" smtClean="0">
              <a:solidFill>
                <a:srgbClr val="040054"/>
              </a:solidFill>
              <a:latin typeface="+mn-ea"/>
              <a:ea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41725" y="5520055"/>
            <a:ext cx="60204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1"/>
                </a:solidFill>
                <a:latin typeface="+mn-ea"/>
              </a:rPr>
              <a:t>是否售票，拟售票价</a:t>
            </a:r>
            <a:endParaRPr lang="zh-CN" altLang="en-US">
              <a:solidFill>
                <a:schemeClr val="accent1"/>
              </a:solidFill>
              <a:latin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779905" y="1325245"/>
            <a:ext cx="212026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占位符 2"/>
          <p:cNvSpPr>
            <a:spLocks noGrp="1"/>
          </p:cNvSpPr>
          <p:nvPr/>
        </p:nvSpPr>
        <p:spPr>
          <a:xfrm>
            <a:off x="1707515" y="1849120"/>
            <a:ext cx="8356600" cy="3596005"/>
          </a:xfrm>
          <a:prstGeom prst="rect">
            <a:avLst/>
          </a:prstGeom>
          <a:solidFill>
            <a:schemeClr val="bg2">
              <a:lumMod val="90000"/>
              <a:alpha val="47000"/>
            </a:schemeClr>
          </a:solidFill>
          <a:effectLst>
            <a:innerShdw blurRad="63500" dist="50800" dir="2700000">
              <a:prstClr val="black">
                <a:alpha val="48000"/>
              </a:prstClr>
            </a:innerShdw>
          </a:effectLst>
        </p:spPr>
        <p:txBody>
          <a:bodyPr vert="horz" lIns="612140" tIns="252095" rIns="90000" bIns="46800" rtlCol="0">
            <a:normAutofit/>
          </a:bodyPr>
          <a:lstStyle>
            <a:lvl1pPr mar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sz="2400" b="1">
                <a:solidFill>
                  <a:srgbClr val="040054"/>
                </a:solidFill>
              </a:rPr>
              <a:t>指导单位  </a:t>
            </a:r>
            <a:r>
              <a:rPr lang="zh-CN" altLang="en-US" sz="2400" b="1">
                <a:solidFill>
                  <a:schemeClr val="accent1"/>
                </a:solidFill>
              </a:rPr>
              <a:t> 杭州中国国际动漫节会展有限公司</a:t>
            </a:r>
            <a:endParaRPr lang="zh-CN" altLang="en-US" sz="2400" b="1">
              <a:solidFill>
                <a:schemeClr val="accent1"/>
              </a:solidFill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solidFill>
                  <a:srgbClr val="040054"/>
                </a:solidFill>
              </a:rPr>
              <a:t>主办单位  </a:t>
            </a:r>
            <a:endParaRPr lang="zh-CN" altLang="en-US" sz="2400" b="1">
              <a:solidFill>
                <a:srgbClr val="040054"/>
              </a:solidFill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solidFill>
                  <a:srgbClr val="040054"/>
                </a:solidFill>
              </a:rPr>
              <a:t>承办单位</a:t>
            </a:r>
            <a:endParaRPr lang="zh-CN" altLang="en-US" sz="2400" b="1">
              <a:solidFill>
                <a:srgbClr val="040054"/>
              </a:solidFill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solidFill>
                  <a:srgbClr val="040054"/>
                </a:solidFill>
              </a:rPr>
              <a:t>合作单位</a:t>
            </a:r>
            <a:endParaRPr lang="zh-CN" altLang="en-US" sz="2400" b="1">
              <a:solidFill>
                <a:srgbClr val="040054"/>
              </a:solidFill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solidFill>
                  <a:srgbClr val="040054"/>
                </a:solidFill>
              </a:rPr>
              <a:t>媒体支持   </a:t>
            </a:r>
            <a:endParaRPr lang="zh-CN" altLang="en-US" sz="2400" b="1">
              <a:solidFill>
                <a:srgbClr val="040054"/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660559" y="780632"/>
            <a:ext cx="5419185" cy="895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组织机构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021080" y="1294765"/>
            <a:ext cx="22098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020900" y="630653"/>
            <a:ext cx="4405447" cy="89273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配套活动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/>
        </p:nvSpPr>
        <p:spPr>
          <a:xfrm>
            <a:off x="1216660" y="1891665"/>
            <a:ext cx="4340860" cy="4077970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flat">
            <a:extrusionClr>
              <a:schemeClr val="bg2">
                <a:lumMod val="75000"/>
              </a:schemeClr>
            </a:extrusionClr>
          </a:sp3d>
        </p:spPr>
        <p:txBody>
          <a:bodyPr vert="horz" lIns="252095" tIns="323850" rIns="90000" bIns="46800" rtlCol="0">
            <a:normAutofit/>
          </a:bodyPr>
          <a:lstStyle>
            <a:lvl1pPr mar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20000"/>
              </a:lnSpc>
              <a:buFont typeface="Wingdings" panose="05000000000000000000" charset="0"/>
              <a:buChar char="l"/>
            </a:pPr>
            <a:r>
              <a:rPr lang="zh-CN" altLang="en-US" sz="2400" b="1" dirty="0" smtClean="0">
                <a:solidFill>
                  <a:srgbClr val="040054"/>
                </a:solidFill>
                <a:latin typeface="+mj-lt"/>
                <a:ea typeface="+mj-ea"/>
                <a:cs typeface="+mj-cs"/>
              </a:rPr>
              <a:t>配</a:t>
            </a:r>
            <a:endParaRPr lang="zh-CN" altLang="en-US" sz="2400" b="1" dirty="0" smtClean="0">
              <a:solidFill>
                <a:srgbClr val="040054"/>
              </a:solidFill>
              <a:latin typeface="+mj-lt"/>
              <a:ea typeface="+mj-ea"/>
              <a:cs typeface="+mj-cs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charset="0"/>
              <a:buChar char="l"/>
            </a:pPr>
            <a:r>
              <a:rPr lang="zh-CN" altLang="en-US" sz="2400" b="1" dirty="0" smtClean="0">
                <a:solidFill>
                  <a:srgbClr val="040054"/>
                </a:solidFill>
                <a:latin typeface="+mj-lt"/>
                <a:ea typeface="+mj-ea"/>
                <a:cs typeface="+mj-cs"/>
              </a:rPr>
              <a:t>套</a:t>
            </a:r>
            <a:endParaRPr lang="zh-CN" altLang="en-US" sz="2400" b="1" dirty="0" smtClean="0">
              <a:solidFill>
                <a:srgbClr val="040054"/>
              </a:solidFill>
              <a:latin typeface="+mj-lt"/>
              <a:ea typeface="+mj-ea"/>
              <a:cs typeface="+mj-cs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charset="0"/>
              <a:buChar char="l"/>
            </a:pPr>
            <a:r>
              <a:rPr lang="zh-CN" altLang="en-US" sz="2400" b="1" dirty="0" smtClean="0">
                <a:solidFill>
                  <a:srgbClr val="040054"/>
                </a:solidFill>
                <a:latin typeface="+mj-lt"/>
                <a:ea typeface="+mj-ea"/>
                <a:cs typeface="+mj-cs"/>
              </a:rPr>
              <a:t>活</a:t>
            </a:r>
            <a:endParaRPr lang="zh-CN" altLang="en-US" sz="2400" b="1" dirty="0" smtClean="0">
              <a:solidFill>
                <a:srgbClr val="040054"/>
              </a:solidFill>
              <a:latin typeface="+mj-lt"/>
              <a:ea typeface="+mj-ea"/>
              <a:cs typeface="+mj-cs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charset="0"/>
              <a:buChar char="l"/>
            </a:pPr>
            <a:r>
              <a:rPr lang="zh-CN" altLang="en-US" sz="2400" b="1" dirty="0" smtClean="0">
                <a:solidFill>
                  <a:srgbClr val="040054"/>
                </a:solidFill>
                <a:latin typeface="+mj-lt"/>
                <a:ea typeface="+mj-ea"/>
                <a:cs typeface="+mj-cs"/>
              </a:rPr>
              <a:t>动</a:t>
            </a:r>
            <a:endParaRPr lang="zh-CN" altLang="en-US" sz="2400" b="1" dirty="0" smtClean="0">
              <a:solidFill>
                <a:srgbClr val="04005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文本占位符 2"/>
          <p:cNvSpPr>
            <a:spLocks noGrp="1"/>
          </p:cNvSpPr>
          <p:nvPr/>
        </p:nvSpPr>
        <p:spPr>
          <a:xfrm>
            <a:off x="6379845" y="1948180"/>
            <a:ext cx="4552950" cy="4021455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flat">
            <a:extrusionClr>
              <a:schemeClr val="bg2">
                <a:lumMod val="75000"/>
              </a:schemeClr>
            </a:extrusionClr>
          </a:sp3d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3765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376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1600" dirty="0" smtClean="0">
                <a:solidFill>
                  <a:srgbClr val="040054"/>
                </a:solidFill>
                <a:latin typeface="+mj-lt"/>
                <a:ea typeface="+mj-ea"/>
                <a:cs typeface="+mj-cs"/>
              </a:rPr>
              <a:t>配图或简介</a:t>
            </a:r>
            <a:endParaRPr lang="zh-CN" altLang="en-US" sz="1600" dirty="0" smtClean="0">
              <a:solidFill>
                <a:srgbClr val="040054"/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994535" y="1545590"/>
            <a:ext cx="22098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843860" y="962758"/>
            <a:ext cx="4405447" cy="89273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赛事安排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994535" y="2297430"/>
            <a:ext cx="8681720" cy="895350"/>
            <a:chOff x="2525" y="3366"/>
            <a:chExt cx="13672" cy="1410"/>
          </a:xfrm>
        </p:grpSpPr>
        <p:sp>
          <p:nvSpPr>
            <p:cNvPr id="7" name="标题 1"/>
            <p:cNvSpPr>
              <a:spLocks noGrp="1"/>
            </p:cNvSpPr>
            <p:nvPr/>
          </p:nvSpPr>
          <p:spPr>
            <a:xfrm>
              <a:off x="2525" y="3366"/>
              <a:ext cx="8534" cy="141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3765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altLang="en-US" dirty="0" smtClean="0">
                  <a:solidFill>
                    <a:srgbClr val="040054"/>
                  </a:solidFill>
                </a:rPr>
                <a:t>报名时间</a:t>
              </a:r>
              <a:endParaRPr lang="zh-CN" altLang="en-US" dirty="0" smtClean="0">
                <a:solidFill>
                  <a:srgbClr val="040054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716" y="4003"/>
              <a:ext cx="948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accent1">
                      <a:lumMod val="75000"/>
                    </a:schemeClr>
                  </a:solidFill>
                </a:rPr>
                <a:t>输入内容</a:t>
              </a:r>
              <a:endParaRPr lang="zh-CN" altLang="en-US" sz="2000" b="1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994535" y="3860165"/>
            <a:ext cx="8681720" cy="1036955"/>
            <a:chOff x="3141" y="6536"/>
            <a:chExt cx="13672" cy="1633"/>
          </a:xfrm>
        </p:grpSpPr>
        <p:sp>
          <p:nvSpPr>
            <p:cNvPr id="8" name="标题 1"/>
            <p:cNvSpPr>
              <a:spLocks noGrp="1"/>
            </p:cNvSpPr>
            <p:nvPr/>
          </p:nvSpPr>
          <p:spPr>
            <a:xfrm>
              <a:off x="3141" y="7043"/>
              <a:ext cx="8534" cy="112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3765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zh-CN" altLang="en-US" dirty="0" smtClean="0">
                  <a:solidFill>
                    <a:srgbClr val="040054"/>
                  </a:solidFill>
                </a:rPr>
                <a:t>预计规模</a:t>
              </a:r>
              <a:endParaRPr lang="zh-CN" altLang="en-US" dirty="0" smtClean="0">
                <a:solidFill>
                  <a:srgbClr val="040054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332" y="6536"/>
              <a:ext cx="948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accent1">
                      <a:lumMod val="75000"/>
                    </a:schemeClr>
                  </a:solidFill>
                </a:rPr>
                <a:t>团队赛                     组</a:t>
              </a:r>
              <a:endParaRPr lang="zh-CN" altLang="en-US" sz="2000" b="1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655820" y="5382895"/>
            <a:ext cx="60204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1">
                    <a:lumMod val="75000"/>
                  </a:schemeClr>
                </a:solidFill>
              </a:rPr>
              <a:t>动漫舞蹈大赛           组</a:t>
            </a:r>
            <a:endParaRPr lang="zh-CN" altLang="en-US" sz="20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55820" y="4662805"/>
            <a:ext cx="60204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accent1">
                    <a:lumMod val="75000"/>
                  </a:schemeClr>
                </a:solidFill>
              </a:rPr>
              <a:t>国际双人赛              组</a:t>
            </a:r>
            <a:endParaRPr lang="zh-CN" altLang="en-US" sz="20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021080" y="1294765"/>
            <a:ext cx="159893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020900" y="687168"/>
            <a:ext cx="4405447" cy="892736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场地图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sp>
        <p:nvSpPr>
          <p:cNvPr id="5" name="文本占位符 2"/>
          <p:cNvSpPr>
            <a:spLocks noGrp="1"/>
          </p:cNvSpPr>
          <p:nvPr/>
        </p:nvSpPr>
        <p:spPr>
          <a:xfrm>
            <a:off x="1405890" y="1898650"/>
            <a:ext cx="9762490" cy="4283710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lIns="90000" tIns="46800" rIns="90000" bIns="46800" rtlCol="0">
            <a:normAutofit/>
          </a:bodyPr>
          <a:lstStyle>
            <a:lvl1pPr mar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9144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3716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182880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>
                <a:solidFill>
                  <a:srgbClr val="040054"/>
                </a:solidFill>
              </a:rPr>
              <a:t>场馆平面图，标志舞台位置（若有舞台设计图也可附上）</a:t>
            </a:r>
            <a:endParaRPr lang="zh-CN" altLang="en-US" sz="1600">
              <a:solidFill>
                <a:srgbClr val="040054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1050925" y="1325245"/>
            <a:ext cx="212026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931579" y="780632"/>
            <a:ext cx="5419185" cy="8953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 smtClean="0">
                <a:solidFill>
                  <a:srgbClr val="040054"/>
                </a:solidFill>
              </a:rPr>
              <a:t>宣传方案</a:t>
            </a:r>
            <a:endParaRPr lang="zh-CN" altLang="en-US" sz="4000" dirty="0" smtClean="0">
              <a:solidFill>
                <a:srgbClr val="040054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48080" y="2186305"/>
          <a:ext cx="9355455" cy="4362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440"/>
                <a:gridCol w="1370330"/>
                <a:gridCol w="6496685"/>
              </a:tblGrid>
              <a:tr h="7270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宣传方式</a:t>
                      </a:r>
                      <a:endParaRPr lang="zh-CN" altLang="en-US"/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时间</a:t>
                      </a:r>
                      <a:endParaRPr lang="zh-CN" altLang="en-US"/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具体计划</a:t>
                      </a:r>
                      <a:endParaRPr lang="zh-CN" altLang="en-US"/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</a:tr>
              <a:tr h="72707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72707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72707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72707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rgbClr val="002060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UNIT_LARGE_SHAPE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KSO_WM_UNIT_LARGE_SHAPE" val="1"/>
</p:tagLst>
</file>

<file path=ppt/tags/tag100.xml><?xml version="1.0" encoding="utf-8"?>
<p:tagLst xmlns:p="http://schemas.openxmlformats.org/presentationml/2006/main">
  <p:tag name="KSO_WM_TEMPLATE_CATEGORY" val="custom"/>
  <p:tag name="KSO_WM_TEMPLATE_INDEX" val="20186567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6567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KSO_WM_UNIT_LARGE_SHA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KSO_WM_UNIT_LARGE_SHA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KSO_WM_UNIT_LARGE_SHAPE" val="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KSO_WM_UNIT_LARGE_SHAPE" val="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KSO_WM_UNIT_LARGE_SHAPE" val="1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LARGE_SHAPE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LARGE_SHAPE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LARGE_SHAPE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LARGE_SHAPE" val="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LARGE_SHA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LARGE_SHAPE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LARGE_SHAPE" val="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LARGE_SHAPE" val="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LARGE_SHAPE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67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67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TEMPLATE_CATEGORY" val="custom"/>
  <p:tag name="KSO_WM_TEMPLATE_INDEX" val="20186567"/>
  <p:tag name="KSO_WM_TAG_VERSION" val="1.0"/>
  <p:tag name="KSO_WM_TEMPLATE_THUMBS_INDEX" val="1、2、3、8"/>
  <p:tag name="KSO_WM_BEAUTIFY_FLAG" val="#wm#"/>
  <p:tag name="KSO_WM_TEMPLATE_TOPIC_ID" val="2869567"/>
  <p:tag name="KSO_WM_TEMPLATE_OUTLINE_ID" val="5"/>
  <p:tag name="KSO_WM_TEMPLATE_SCENE_ID" val="1"/>
  <p:tag name="KSO_WM_TEMPLATE_JOB_ID" val="5"/>
  <p:tag name="KSO_WM_TEMPLATE_TOPIC_DEFAULT" val="0"/>
  <p:tag name="KSO_WM_TEMPLATE_SUBCATEGORY" val="0"/>
</p:tagLst>
</file>

<file path=ppt/theme/theme1.xml><?xml version="1.0" encoding="utf-8"?>
<a:theme xmlns:a="http://schemas.openxmlformats.org/drawingml/2006/main" name="Office 主题​​">
  <a:themeElements>
    <a:clrScheme name="自定义 57">
      <a:dk1>
        <a:srgbClr val="000000"/>
      </a:dk1>
      <a:lt1>
        <a:sysClr val="window" lastClr="FFFFFF"/>
      </a:lt1>
      <a:dk2>
        <a:srgbClr val="D6DDE3"/>
      </a:dk2>
      <a:lt2>
        <a:srgbClr val="FFFFFF"/>
      </a:lt2>
      <a:accent1>
        <a:srgbClr val="53BFCB"/>
      </a:accent1>
      <a:accent2>
        <a:srgbClr val="F0B5B4"/>
      </a:accent2>
      <a:accent3>
        <a:srgbClr val="324E6E"/>
      </a:accent3>
      <a:accent4>
        <a:srgbClr val="A1D8CC"/>
      </a:accent4>
      <a:accent5>
        <a:srgbClr val="C4D9D8"/>
      </a:accent5>
      <a:accent6>
        <a:srgbClr val="B9DCB5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386</Words>
  <Application>WPS 演示</Application>
  <PresentationFormat>自定义</PresentationFormat>
  <Paragraphs>117</Paragraphs>
  <Slides>10</Slides>
  <Notes>4</Notes>
  <HiddenSlides>3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汉仪旗黑-85S</vt:lpstr>
      <vt:lpstr>Wingdings</vt:lpstr>
      <vt:lpstr>黑体</vt:lpstr>
      <vt:lpstr>Arial Unicode MS</vt:lpstr>
      <vt:lpstr>Calibri</vt:lpstr>
      <vt:lpstr>Office 主题​​</vt:lpstr>
      <vt:lpstr>第十六届中国国际动漫节 中国COSPLAY超级盛典 XX分赛区执行方案</vt:lpstr>
      <vt:lpstr>PowerPoint 演示文稿</vt:lpstr>
      <vt:lpstr>同类活动举办经验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iSlide</Company>
  <LinksUpToDate>false</LinksUpToDate>
  <SharedDoc>false</SharedDoc>
  <HyperlinksChanged>false</HyperlinksChanged>
  <AppVersion>14.0000</AppVersion>
  <Manager>iSlide</Manager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1383809286</cp:lastModifiedBy>
  <cp:revision>49</cp:revision>
  <cp:lastPrinted>2018-07-29T16:00:00Z</cp:lastPrinted>
  <dcterms:created xsi:type="dcterms:W3CDTF">2018-07-29T16:00:00Z</dcterms:created>
  <dcterms:modified xsi:type="dcterms:W3CDTF">2019-07-09T08:11:01Z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2052-11.1.0.8696</vt:lpwstr>
  </property>
</Properties>
</file>